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udio/m4a" Extension="m4a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  <p:sldId id="274" r:id="rId44"/>
    <p:sldId id="275" r:id="rId45"/>
    <p:sldId id="276" r:id="rId46"/>
    <p:sldId id="277" r:id="rId47"/>
    <p:sldId id="278" r:id="rId48"/>
    <p:sldId id="279" r:id="rId49"/>
    <p:sldId id="280" r:id="rId50"/>
    <p:sldId id="281" r:id="rId51"/>
    <p:sldId id="282" r:id="rId52"/>
  </p:sldIdLst>
  <p:sldSz cx="12192000" cy="6858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IBM Plex Sans" charset="1" panose="020B0503050203000203"/>
      <p:regular r:id="rId10"/>
    </p:embeddedFont>
    <p:embeddedFont>
      <p:font typeface="IBM Plex Sans Bold" charset="1" panose="020B0803050203000203"/>
      <p:regular r:id="rId11"/>
    </p:embeddedFont>
    <p:embeddedFont>
      <p:font typeface="IBM Plex Sans Italics" charset="1" panose="020B0503050203000203"/>
      <p:regular r:id="rId12"/>
    </p:embeddedFont>
    <p:embeddedFont>
      <p:font typeface="IBM Plex Sans Bold Italics" charset="1" panose="020B0803050203000203"/>
      <p:regular r:id="rId13"/>
    </p:embeddedFont>
    <p:embeddedFont>
      <p:font typeface="IBM Plex Sans Thin" charset="1" panose="020B0203050203000203"/>
      <p:regular r:id="rId14"/>
    </p:embeddedFont>
    <p:embeddedFont>
      <p:font typeface="IBM Plex Sans Thin Italics" charset="1" panose="020B0203050203000203"/>
      <p:regular r:id="rId15"/>
    </p:embeddedFont>
    <p:embeddedFont>
      <p:font typeface="IBM Plex Sans Medium" charset="1" panose="020B0603050203000203"/>
      <p:regular r:id="rId16"/>
    </p:embeddedFont>
    <p:embeddedFont>
      <p:font typeface="IBM Plex Sans Medium Italics" charset="1" panose="020B0603050203000203"/>
      <p:regular r:id="rId17"/>
    </p:embeddedFont>
    <p:embeddedFont>
      <p:font typeface="IBM Plex Sans Condensed" charset="1" panose="020B0506050203000203"/>
      <p:regular r:id="rId18"/>
    </p:embeddedFont>
    <p:embeddedFont>
      <p:font typeface="IBM Plex Sans Condensed Bold" charset="1" panose="020B0806050203000203"/>
      <p:regular r:id="rId19"/>
    </p:embeddedFont>
    <p:embeddedFont>
      <p:font typeface="IBM Plex Sans Condensed Italics" charset="1" panose="020B0506050203000203"/>
      <p:regular r:id="rId20"/>
    </p:embeddedFont>
    <p:embeddedFont>
      <p:font typeface="IBM Plex Sans Condensed Bold Italics" charset="1" panose="020B0806050203000203"/>
      <p:regular r:id="rId21"/>
    </p:embeddedFont>
    <p:embeddedFont>
      <p:font typeface="IBM Plex Sans Condensed Thin" charset="1" panose="020B0206050203000203"/>
      <p:regular r:id="rId22"/>
    </p:embeddedFont>
    <p:embeddedFont>
      <p:font typeface="IBM Plex Sans Condensed Thin Italics" charset="1" panose="020B0206050203000203"/>
      <p:regular r:id="rId23"/>
    </p:embeddedFont>
    <p:embeddedFont>
      <p:font typeface="IBM Plex Sans Condensed Medium" charset="1" panose="020B0606050203000203"/>
      <p:regular r:id="rId24"/>
    </p:embeddedFont>
    <p:embeddedFont>
      <p:font typeface="IBM Plex Sans Condensed Medium Italics" charset="1" panose="020B0606050203000203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32" Target="slides/slide7.xml" Type="http://schemas.openxmlformats.org/officeDocument/2006/relationships/slide"/><Relationship Id="rId33" Target="slides/slide8.xml" Type="http://schemas.openxmlformats.org/officeDocument/2006/relationships/slide"/><Relationship Id="rId34" Target="slides/slide9.xml" Type="http://schemas.openxmlformats.org/officeDocument/2006/relationships/slide"/><Relationship Id="rId35" Target="slides/slide10.xml" Type="http://schemas.openxmlformats.org/officeDocument/2006/relationships/slide"/><Relationship Id="rId36" Target="slides/slide11.xml" Type="http://schemas.openxmlformats.org/officeDocument/2006/relationships/slide"/><Relationship Id="rId37" Target="slides/slide12.xml" Type="http://schemas.openxmlformats.org/officeDocument/2006/relationships/slide"/><Relationship Id="rId38" Target="slides/slide13.xml" Type="http://schemas.openxmlformats.org/officeDocument/2006/relationships/slide"/><Relationship Id="rId39" Target="slides/slide14.xml" Type="http://schemas.openxmlformats.org/officeDocument/2006/relationships/slide"/><Relationship Id="rId4" Target="theme/theme1.xml" Type="http://schemas.openxmlformats.org/officeDocument/2006/relationships/theme"/><Relationship Id="rId40" Target="slides/slide15.xml" Type="http://schemas.openxmlformats.org/officeDocument/2006/relationships/slide"/><Relationship Id="rId41" Target="slides/slide16.xml" Type="http://schemas.openxmlformats.org/officeDocument/2006/relationships/slide"/><Relationship Id="rId42" Target="slides/slide17.xml" Type="http://schemas.openxmlformats.org/officeDocument/2006/relationships/slide"/><Relationship Id="rId43" Target="slides/slide18.xml" Type="http://schemas.openxmlformats.org/officeDocument/2006/relationships/slide"/><Relationship Id="rId44" Target="slides/slide19.xml" Type="http://schemas.openxmlformats.org/officeDocument/2006/relationships/slide"/><Relationship Id="rId45" Target="slides/slide20.xml" Type="http://schemas.openxmlformats.org/officeDocument/2006/relationships/slide"/><Relationship Id="rId46" Target="slides/slide21.xml" Type="http://schemas.openxmlformats.org/officeDocument/2006/relationships/slide"/><Relationship Id="rId47" Target="slides/slide22.xml" Type="http://schemas.openxmlformats.org/officeDocument/2006/relationships/slide"/><Relationship Id="rId48" Target="slides/slide23.xml" Type="http://schemas.openxmlformats.org/officeDocument/2006/relationships/slide"/><Relationship Id="rId49" Target="slides/slide24.xml" Type="http://schemas.openxmlformats.org/officeDocument/2006/relationships/slide"/><Relationship Id="rId5" Target="tableStyles.xml" Type="http://schemas.openxmlformats.org/officeDocument/2006/relationships/tableStyles"/><Relationship Id="rId50" Target="slides/slide25.xml" Type="http://schemas.openxmlformats.org/officeDocument/2006/relationships/slide"/><Relationship Id="rId51" Target="slides/slide26.xml" Type="http://schemas.openxmlformats.org/officeDocument/2006/relationships/slide"/><Relationship Id="rId52" Target="slides/slide27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svg" Type="http://schemas.openxmlformats.org/officeDocument/2006/relationships/image"/><Relationship Id="rId11" Target="../media/aAGDEp9_QAM.m4a" Type="http://schemas.microsoft.com/office/2007/relationships/media"/><Relationship Id="rId12" Target="../media/aAGDEp9_QAM.m4a" Type="http://schemas.openxmlformats.org/officeDocument/2006/relationships/audio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Relationship Id="rId7" Target="../media/image6.jpeg" Type="http://schemas.openxmlformats.org/officeDocument/2006/relationships/image"/><Relationship Id="rId8" Target="https://www.linkedin.com/company/mentorness/" TargetMode="External" Type="http://schemas.openxmlformats.org/officeDocument/2006/relationships/hyperlink"/><Relationship Id="rId9" Target="https://www.linkedin.com/company/mentorness/" TargetMode="External" Type="http://schemas.openxmlformats.org/officeDocument/2006/relationships/hyperlink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8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9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30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31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32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33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34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35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36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37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38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39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40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41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42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43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44.png" Type="http://schemas.openxmlformats.org/officeDocument/2006/relationships/image"/><Relationship Id="rId4" Target="../media/image45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jpeg" Type="http://schemas.openxmlformats.org/officeDocument/2006/relationships/image"/><Relationship Id="rId4" Target="../media/image19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20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21.jpeg" Type="http://schemas.openxmlformats.org/officeDocument/2006/relationships/image"/><Relationship Id="rId4" Target="../media/image22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23.jpeg" Type="http://schemas.openxmlformats.org/officeDocument/2006/relationships/image"/><Relationship Id="rId4" Target="../media/image24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25.jpeg" Type="http://schemas.openxmlformats.org/officeDocument/2006/relationships/image"/><Relationship Id="rId4" Target="../media/image2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73678" y="4471797"/>
            <a:ext cx="2152650" cy="9525"/>
          </a:xfrm>
          <a:custGeom>
            <a:avLst/>
            <a:gdLst/>
            <a:ahLst/>
            <a:cxnLst/>
            <a:rect r="r" b="b" t="t" l="l"/>
            <a:pathLst>
              <a:path h="9525" w="2152650">
                <a:moveTo>
                  <a:pt x="0" y="0"/>
                </a:moveTo>
                <a:lnTo>
                  <a:pt x="2152650" y="0"/>
                </a:lnTo>
                <a:lnTo>
                  <a:pt x="215265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02603" y="4471797"/>
            <a:ext cx="1581150" cy="9525"/>
          </a:xfrm>
          <a:custGeom>
            <a:avLst/>
            <a:gdLst/>
            <a:ahLst/>
            <a:cxnLst/>
            <a:rect r="r" b="b" t="t" l="l"/>
            <a:pathLst>
              <a:path h="9525" w="1581150">
                <a:moveTo>
                  <a:pt x="0" y="0"/>
                </a:moveTo>
                <a:lnTo>
                  <a:pt x="1581150" y="0"/>
                </a:lnTo>
                <a:lnTo>
                  <a:pt x="158115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12192000" cy="6808653"/>
          </a:xfrm>
          <a:custGeom>
            <a:avLst/>
            <a:gdLst/>
            <a:ahLst/>
            <a:cxnLst/>
            <a:rect r="r" b="b" t="t" l="l"/>
            <a:pathLst>
              <a:path h="6808653" w="12192000">
                <a:moveTo>
                  <a:pt x="0" y="0"/>
                </a:moveTo>
                <a:lnTo>
                  <a:pt x="12192000" y="0"/>
                </a:lnTo>
                <a:lnTo>
                  <a:pt x="12192000" y="6808653"/>
                </a:lnTo>
                <a:lnTo>
                  <a:pt x="0" y="68086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7077" r="0" b="-707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740845" y="349070"/>
            <a:ext cx="1222555" cy="1222555"/>
          </a:xfrm>
          <a:custGeom>
            <a:avLst/>
            <a:gdLst/>
            <a:ahLst/>
            <a:cxnLst/>
            <a:rect r="r" b="b" t="t" l="l"/>
            <a:pathLst>
              <a:path h="1222555" w="1222555">
                <a:moveTo>
                  <a:pt x="0" y="0"/>
                </a:moveTo>
                <a:lnTo>
                  <a:pt x="1222555" y="0"/>
                </a:lnTo>
                <a:lnTo>
                  <a:pt x="1222555" y="1222555"/>
                </a:lnTo>
                <a:lnTo>
                  <a:pt x="0" y="12225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22526" y="1196007"/>
            <a:ext cx="8038471" cy="103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10"/>
              </a:lnSpc>
            </a:pPr>
            <a:r>
              <a:rPr lang="en-US" sz="6007" spc="-48">
                <a:solidFill>
                  <a:srgbClr val="000000"/>
                </a:solidFill>
                <a:latin typeface="IBM Plex Sans Condensed"/>
              </a:rPr>
              <a:t>Gaming Analysis with SQL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22526" y="3582562"/>
            <a:ext cx="7170334" cy="933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6"/>
              </a:lnSpc>
            </a:pPr>
            <a:r>
              <a:rPr lang="en-US" sz="2502" spc="-20">
                <a:solidFill>
                  <a:srgbClr val="FFFFFF"/>
                </a:solidFill>
                <a:latin typeface="IBM Plex Sans Bold"/>
              </a:rPr>
              <a:t>Internship Project by </a:t>
            </a:r>
            <a:r>
              <a:rPr lang="en-US" sz="2502" spc="-20">
                <a:solidFill>
                  <a:srgbClr val="FFDE59"/>
                </a:solidFill>
                <a:latin typeface="IBM Plex Sans Bold"/>
              </a:rPr>
              <a:t> </a:t>
            </a:r>
            <a:r>
              <a:rPr lang="en-US" sz="2502" spc="-20">
                <a:solidFill>
                  <a:srgbClr val="FFBD59"/>
                </a:solidFill>
                <a:latin typeface="IBM Plex Sans Bold"/>
              </a:rPr>
              <a:t>Harsh Garg </a:t>
            </a:r>
            <a:r>
              <a:rPr lang="en-US" sz="2502" spc="-20">
                <a:solidFill>
                  <a:srgbClr val="FFFFFF"/>
                </a:solidFill>
                <a:latin typeface="IBM Plex Sans Bold"/>
              </a:rPr>
              <a:t>with</a:t>
            </a:r>
            <a:r>
              <a:rPr lang="en-US" sz="2502" spc="-20">
                <a:solidFill>
                  <a:srgbClr val="FFDE59"/>
                </a:solidFill>
                <a:latin typeface="IBM Plex Sans Bold"/>
                <a:hlinkClick r:id="rId8" tooltip="https://www.linkedin.com/company/mentorness/"/>
              </a:rPr>
              <a:t> </a:t>
            </a:r>
            <a:r>
              <a:rPr lang="en-US" sz="2502" spc="-20">
                <a:solidFill>
                  <a:srgbClr val="FFBD59"/>
                </a:solidFill>
                <a:latin typeface="IBM Plex Sans Bold"/>
                <a:hlinkClick r:id="rId9" tooltip="https://www.linkedin.com/company/mentorness/"/>
              </a:rPr>
              <a:t>Mentorness </a:t>
            </a:r>
            <a:r>
              <a:rPr lang="en-US" sz="2502" spc="-20">
                <a:solidFill>
                  <a:srgbClr val="FFFFFF"/>
                </a:solidFill>
                <a:latin typeface="IBM Plex Sans Bold"/>
              </a:rPr>
              <a:t>Batch –MIP-DA-06</a:t>
            </a:r>
          </a:p>
        </p:txBody>
      </p: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753100" y="3086100"/>
            <a:ext cx="685800" cy="68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cmd cmd="playFrom(0.0)">
              <p:cBhvr>
                <p:cTn/>
                <p:tgtEl>
                  <p:spTgt spid="8"/>
                </p:tgtEl>
              </p:cBhvr>
            </p:cmd>
            <p:audio>
              <p:cMediaNode vol="100000" showWhenStopped="false">
                <p:cTn/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222" r="0" b="-12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8200" y="1590675"/>
            <a:ext cx="3505200" cy="4991100"/>
          </a:xfrm>
          <a:custGeom>
            <a:avLst/>
            <a:gdLst/>
            <a:ahLst/>
            <a:cxnLst/>
            <a:rect r="r" b="b" t="t" l="l"/>
            <a:pathLst>
              <a:path h="4991100" w="3505200">
                <a:moveTo>
                  <a:pt x="0" y="0"/>
                </a:moveTo>
                <a:lnTo>
                  <a:pt x="3505200" y="0"/>
                </a:lnTo>
                <a:lnTo>
                  <a:pt x="3505200" y="4991100"/>
                </a:lnTo>
                <a:lnTo>
                  <a:pt x="0" y="4991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30278" y="573224"/>
            <a:ext cx="9996945" cy="82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65"/>
              </a:lnSpc>
              <a:spcBef>
                <a:spcPct val="0"/>
              </a:spcBef>
            </a:pPr>
            <a:r>
              <a:rPr lang="en-US" sz="4832" spc="-38" strike="noStrike" u="none">
                <a:solidFill>
                  <a:srgbClr val="FFFFFF"/>
                </a:solidFill>
                <a:latin typeface="IBM Plex Sans Condensed"/>
              </a:rPr>
              <a:t>Analysis SQL Problem Statement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717734" y="2843430"/>
            <a:ext cx="6788466" cy="124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72"/>
              </a:lnSpc>
            </a:pPr>
            <a:r>
              <a:rPr lang="en-US" sz="2709" spc="-21">
                <a:solidFill>
                  <a:srgbClr val="FFFFFF"/>
                </a:solidFill>
                <a:latin typeface="IBM Plex Sans Bold"/>
              </a:rPr>
              <a:t>1) Extract ̀`P_ID`, ̀`Dev_ID`, `PName`, and `Difficulty_level` of all players at Level 0.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222" r="0" b="-12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5375" y="1571625"/>
            <a:ext cx="3162300" cy="4991100"/>
          </a:xfrm>
          <a:custGeom>
            <a:avLst/>
            <a:gdLst/>
            <a:ahLst/>
            <a:cxnLst/>
            <a:rect r="r" b="b" t="t" l="l"/>
            <a:pathLst>
              <a:path h="4991100" w="3162300">
                <a:moveTo>
                  <a:pt x="0" y="0"/>
                </a:moveTo>
                <a:lnTo>
                  <a:pt x="3162300" y="0"/>
                </a:lnTo>
                <a:lnTo>
                  <a:pt x="3162300" y="4991100"/>
                </a:lnTo>
                <a:lnTo>
                  <a:pt x="0" y="4991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30278" y="573224"/>
            <a:ext cx="10187445" cy="82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65"/>
              </a:lnSpc>
              <a:spcBef>
                <a:spcPct val="0"/>
              </a:spcBef>
            </a:pPr>
            <a:r>
              <a:rPr lang="en-US" sz="4832" spc="-38" strike="noStrike" u="none">
                <a:solidFill>
                  <a:srgbClr val="FFFFFF"/>
                </a:solidFill>
                <a:latin typeface="IBM Plex Sans Condensed"/>
              </a:rPr>
              <a:t>Analysis SQL Problem Statement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786469" y="2880920"/>
            <a:ext cx="7214208" cy="1186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5"/>
              </a:lnSpc>
            </a:pPr>
            <a:r>
              <a:rPr lang="en-US" sz="2579" spc="-20">
                <a:solidFill>
                  <a:srgbClr val="FFFFFF"/>
                </a:solidFill>
                <a:latin typeface="IBM Plex Sans Bold"/>
              </a:rPr>
              <a:t>2) Find `Level1_code`wise average `Kill_Count` where `lives_earned` is 2, and at least 3 stages are crossed.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222" r="0" b="-12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6800" y="1504950"/>
            <a:ext cx="3324225" cy="4991100"/>
          </a:xfrm>
          <a:custGeom>
            <a:avLst/>
            <a:gdLst/>
            <a:ahLst/>
            <a:cxnLst/>
            <a:rect r="r" b="b" t="t" l="l"/>
            <a:pathLst>
              <a:path h="4991100" w="3324225">
                <a:moveTo>
                  <a:pt x="0" y="0"/>
                </a:moveTo>
                <a:lnTo>
                  <a:pt x="3324225" y="0"/>
                </a:lnTo>
                <a:lnTo>
                  <a:pt x="3324225" y="4991100"/>
                </a:lnTo>
                <a:lnTo>
                  <a:pt x="0" y="4991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66800" y="600075"/>
            <a:ext cx="10015995" cy="82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65"/>
              </a:lnSpc>
            </a:pPr>
            <a:r>
              <a:rPr lang="en-US" sz="4832" spc="-38">
                <a:solidFill>
                  <a:srgbClr val="FFFFFF"/>
                </a:solidFill>
                <a:latin typeface="IBM Plex Sans Condensed"/>
              </a:rPr>
              <a:t>Analysis SQL Problem Statement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900496" y="2491285"/>
            <a:ext cx="6986154" cy="1865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03"/>
              </a:lnSpc>
            </a:pPr>
            <a:r>
              <a:rPr lang="en-US" sz="2437" spc="-19">
                <a:solidFill>
                  <a:srgbClr val="FFFFFF"/>
                </a:solidFill>
                <a:latin typeface="IBM Plex Sans Bold"/>
              </a:rPr>
              <a:t>3) Find the total number of stages crossed at each difficulty level for Level 2 with players</a:t>
            </a:r>
          </a:p>
          <a:p>
            <a:pPr algn="l">
              <a:lnSpc>
                <a:spcPts val="2903"/>
              </a:lnSpc>
            </a:pPr>
            <a:r>
              <a:rPr lang="en-US" sz="2437" spc="-19">
                <a:solidFill>
                  <a:srgbClr val="FFFFFF"/>
                </a:solidFill>
                <a:latin typeface="IBM Plex Sans Bold"/>
              </a:rPr>
              <a:t>using `zm_series` devices. Arrange the result in decreasing order of the total number of</a:t>
            </a:r>
          </a:p>
          <a:p>
            <a:pPr algn="l">
              <a:lnSpc>
                <a:spcPts val="2903"/>
              </a:lnSpc>
            </a:pPr>
            <a:r>
              <a:rPr lang="en-US" sz="2437" spc="-19">
                <a:solidFill>
                  <a:srgbClr val="FFFFFF"/>
                </a:solidFill>
                <a:latin typeface="IBM Plex Sans Bold"/>
              </a:rPr>
              <a:t>stages crossed.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222" r="0" b="-12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8225" y="1571625"/>
            <a:ext cx="3457575" cy="4991100"/>
          </a:xfrm>
          <a:custGeom>
            <a:avLst/>
            <a:gdLst/>
            <a:ahLst/>
            <a:cxnLst/>
            <a:rect r="r" b="b" t="t" l="l"/>
            <a:pathLst>
              <a:path h="4991100" w="3457575">
                <a:moveTo>
                  <a:pt x="0" y="0"/>
                </a:moveTo>
                <a:lnTo>
                  <a:pt x="3457575" y="0"/>
                </a:lnTo>
                <a:lnTo>
                  <a:pt x="3457575" y="4991100"/>
                </a:lnTo>
                <a:lnTo>
                  <a:pt x="0" y="4991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30278" y="573224"/>
            <a:ext cx="10149345" cy="82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65"/>
              </a:lnSpc>
            </a:pPr>
            <a:r>
              <a:rPr lang="en-US" sz="4832" spc="-38">
                <a:solidFill>
                  <a:srgbClr val="FFFFFF"/>
                </a:solidFill>
                <a:latin typeface="IBM Plex Sans Condensed"/>
              </a:rPr>
              <a:t>Analysis SQL Problem Statement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17669" y="2014090"/>
            <a:ext cx="6650048" cy="1465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93"/>
              </a:lnSpc>
            </a:pPr>
            <a:r>
              <a:rPr lang="en-US" sz="2395" spc="-19">
                <a:solidFill>
                  <a:srgbClr val="FFFFFF"/>
                </a:solidFill>
                <a:latin typeface="IBM Plex Sans Bold"/>
              </a:rPr>
              <a:t>4) Extract ̀`P_ID` and the total number of unique dates for those players who have played</a:t>
            </a:r>
          </a:p>
          <a:p>
            <a:pPr algn="l">
              <a:lnSpc>
                <a:spcPts val="2893"/>
              </a:lnSpc>
            </a:pPr>
            <a:r>
              <a:rPr lang="en-US" sz="2395" spc="-19">
                <a:solidFill>
                  <a:srgbClr val="FFFFFF"/>
                </a:solidFill>
                <a:latin typeface="IBM Plex Sans Bold"/>
              </a:rPr>
              <a:t>games on multiple days.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222" r="0" b="-12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0050" y="1600200"/>
            <a:ext cx="5172075" cy="5000625"/>
          </a:xfrm>
          <a:custGeom>
            <a:avLst/>
            <a:gdLst/>
            <a:ahLst/>
            <a:cxnLst/>
            <a:rect r="r" b="b" t="t" l="l"/>
            <a:pathLst>
              <a:path h="5000625" w="5172075">
                <a:moveTo>
                  <a:pt x="0" y="0"/>
                </a:moveTo>
                <a:lnTo>
                  <a:pt x="5172075" y="0"/>
                </a:lnTo>
                <a:lnTo>
                  <a:pt x="5172075" y="5000625"/>
                </a:lnTo>
                <a:lnTo>
                  <a:pt x="0" y="5000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30278" y="563699"/>
            <a:ext cx="9387345" cy="84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05"/>
              </a:lnSpc>
            </a:pPr>
            <a:r>
              <a:rPr lang="en-US" sz="4932" spc="-39">
                <a:solidFill>
                  <a:srgbClr val="FFFFFF"/>
                </a:solidFill>
                <a:latin typeface="IBM Plex Sans Condensed"/>
              </a:rPr>
              <a:t>Analysis SQL Problem Statement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862323" y="2023615"/>
            <a:ext cx="5439914" cy="865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97"/>
              </a:lnSpc>
            </a:pPr>
            <a:r>
              <a:rPr lang="en-US" sz="1901" spc="-15">
                <a:solidFill>
                  <a:srgbClr val="FFFFFF"/>
                </a:solidFill>
                <a:latin typeface="IBM Plex Sans Bold"/>
              </a:rPr>
              <a:t>5) Find `P_ID` and levelwise sum of `kill_counts` where `kill_count` is greater than the average kill count for Medium difficulty.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222" r="0" b="-12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0625" y="1504950"/>
            <a:ext cx="3181350" cy="4991100"/>
          </a:xfrm>
          <a:custGeom>
            <a:avLst/>
            <a:gdLst/>
            <a:ahLst/>
            <a:cxnLst/>
            <a:rect r="r" b="b" t="t" l="l"/>
            <a:pathLst>
              <a:path h="4991100" w="3181350">
                <a:moveTo>
                  <a:pt x="0" y="0"/>
                </a:moveTo>
                <a:lnTo>
                  <a:pt x="3181350" y="0"/>
                </a:lnTo>
                <a:lnTo>
                  <a:pt x="3181350" y="4991100"/>
                </a:lnTo>
                <a:lnTo>
                  <a:pt x="0" y="4991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30278" y="563699"/>
            <a:ext cx="9806445" cy="84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05"/>
              </a:lnSpc>
            </a:pPr>
            <a:r>
              <a:rPr lang="en-US" sz="4932" spc="-39">
                <a:solidFill>
                  <a:srgbClr val="FFFFFF"/>
                </a:solidFill>
                <a:latin typeface="IBM Plex Sans Condensed"/>
              </a:rPr>
              <a:t>Analysis SQL Problem Statement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982664" y="2014090"/>
            <a:ext cx="6523536" cy="1055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2"/>
              </a:lnSpc>
            </a:pPr>
            <a:r>
              <a:rPr lang="en-US" sz="2295" spc="-18">
                <a:solidFill>
                  <a:srgbClr val="FFFFFF"/>
                </a:solidFill>
                <a:latin typeface="IBM Plex Sans Bold"/>
              </a:rPr>
              <a:t>6) Find `Level` and its corresponding `Level_code`wise sum of lives earned, excluding Level 0. Arrange in ascending order of level.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222" r="0" b="-12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7250" y="1609725"/>
            <a:ext cx="4476750" cy="4991100"/>
          </a:xfrm>
          <a:custGeom>
            <a:avLst/>
            <a:gdLst/>
            <a:ahLst/>
            <a:cxnLst/>
            <a:rect r="r" b="b" t="t" l="l"/>
            <a:pathLst>
              <a:path h="4991100" w="4476750">
                <a:moveTo>
                  <a:pt x="0" y="0"/>
                </a:moveTo>
                <a:lnTo>
                  <a:pt x="4476750" y="0"/>
                </a:lnTo>
                <a:lnTo>
                  <a:pt x="4476750" y="4991100"/>
                </a:lnTo>
                <a:lnTo>
                  <a:pt x="0" y="4991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30278" y="573224"/>
            <a:ext cx="9939795" cy="82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65"/>
              </a:lnSpc>
            </a:pPr>
            <a:r>
              <a:rPr lang="en-US" sz="4832" spc="-38">
                <a:solidFill>
                  <a:srgbClr val="FFFFFF"/>
                </a:solidFill>
                <a:latin typeface="IBM Plex Sans Condensed"/>
              </a:rPr>
              <a:t>Analysis SQL Problem Statement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726829" y="2004565"/>
            <a:ext cx="6021728" cy="1007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0"/>
              </a:lnSpc>
            </a:pPr>
            <a:r>
              <a:rPr lang="en-US" sz="2169" spc="-17">
                <a:solidFill>
                  <a:srgbClr val="FFFFFF"/>
                </a:solidFill>
                <a:latin typeface="IBM Plex Sans Bold"/>
              </a:rPr>
              <a:t>7) Find the top 3 scores based on each `Dev_ID` and rank them in increasing order using `Row_Number`. Display the difficulty as well.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222" r="0" b="-12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0150" y="1685925"/>
            <a:ext cx="3562350" cy="4991100"/>
          </a:xfrm>
          <a:custGeom>
            <a:avLst/>
            <a:gdLst/>
            <a:ahLst/>
            <a:cxnLst/>
            <a:rect r="r" b="b" t="t" l="l"/>
            <a:pathLst>
              <a:path h="4991100" w="3562350">
                <a:moveTo>
                  <a:pt x="0" y="0"/>
                </a:moveTo>
                <a:lnTo>
                  <a:pt x="3562350" y="0"/>
                </a:lnTo>
                <a:lnTo>
                  <a:pt x="3562350" y="4991100"/>
                </a:lnTo>
                <a:lnTo>
                  <a:pt x="0" y="4991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30278" y="573224"/>
            <a:ext cx="9234945" cy="82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65"/>
              </a:lnSpc>
            </a:pPr>
            <a:r>
              <a:rPr lang="en-US" sz="4832" spc="-38">
                <a:solidFill>
                  <a:srgbClr val="FFFFFF"/>
                </a:solidFill>
                <a:latin typeface="IBM Plex Sans Condensed"/>
              </a:rPr>
              <a:t>Analysis SQL Problem Statement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862323" y="2014090"/>
            <a:ext cx="4999682" cy="911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26"/>
              </a:lnSpc>
            </a:pPr>
            <a:r>
              <a:rPr lang="en-US" sz="3002" spc="-24">
                <a:solidFill>
                  <a:srgbClr val="FFFFFF"/>
                </a:solidFill>
                <a:latin typeface="IBM Plex Sans Bold"/>
              </a:rPr>
              <a:t>8) Find the ̀`first_login` datetime for each device ID.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222" r="0" b="-12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4875" y="1504950"/>
            <a:ext cx="4162425" cy="4991100"/>
          </a:xfrm>
          <a:custGeom>
            <a:avLst/>
            <a:gdLst/>
            <a:ahLst/>
            <a:cxnLst/>
            <a:rect r="r" b="b" t="t" l="l"/>
            <a:pathLst>
              <a:path h="4991100" w="4162425">
                <a:moveTo>
                  <a:pt x="0" y="0"/>
                </a:moveTo>
                <a:lnTo>
                  <a:pt x="4162425" y="0"/>
                </a:lnTo>
                <a:lnTo>
                  <a:pt x="4162425" y="4991100"/>
                </a:lnTo>
                <a:lnTo>
                  <a:pt x="0" y="4991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04843" y="215043"/>
            <a:ext cx="10114959" cy="84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05"/>
              </a:lnSpc>
            </a:pPr>
            <a:r>
              <a:rPr lang="en-US" sz="4932" spc="-39">
                <a:solidFill>
                  <a:srgbClr val="FFFFFF"/>
                </a:solidFill>
                <a:latin typeface="IBM Plex Sans Condensed"/>
              </a:rPr>
              <a:t>Analysis SQL Problem Statement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474954" y="2014090"/>
            <a:ext cx="6334550" cy="141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2"/>
              </a:lnSpc>
            </a:pPr>
            <a:r>
              <a:rPr lang="en-US" sz="2312" spc="-18">
                <a:solidFill>
                  <a:srgbClr val="FFFFFF"/>
                </a:solidFill>
                <a:latin typeface="IBM Plex Sans Bold"/>
              </a:rPr>
              <a:t>9) Find the top 5 scores based on each difficulty level and rank them in increasing order</a:t>
            </a:r>
          </a:p>
          <a:p>
            <a:pPr algn="l">
              <a:lnSpc>
                <a:spcPts val="2792"/>
              </a:lnSpc>
            </a:pPr>
            <a:r>
              <a:rPr lang="en-US" sz="2312" spc="-18">
                <a:solidFill>
                  <a:srgbClr val="FFFFFF"/>
                </a:solidFill>
                <a:latin typeface="IBM Plex Sans Bold"/>
              </a:rPr>
              <a:t>using `Rank`. Display `Dev_ID` as well.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222" r="0" b="-12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7300" y="1562100"/>
            <a:ext cx="3409950" cy="5000625"/>
          </a:xfrm>
          <a:custGeom>
            <a:avLst/>
            <a:gdLst/>
            <a:ahLst/>
            <a:cxnLst/>
            <a:rect r="r" b="b" t="t" l="l"/>
            <a:pathLst>
              <a:path h="5000625" w="3409950">
                <a:moveTo>
                  <a:pt x="0" y="0"/>
                </a:moveTo>
                <a:lnTo>
                  <a:pt x="3409950" y="0"/>
                </a:lnTo>
                <a:lnTo>
                  <a:pt x="3409950" y="5000625"/>
                </a:lnTo>
                <a:lnTo>
                  <a:pt x="0" y="5000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30278" y="563699"/>
            <a:ext cx="9596895" cy="84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05"/>
              </a:lnSpc>
            </a:pPr>
            <a:r>
              <a:rPr lang="en-US" sz="4932" spc="-39">
                <a:solidFill>
                  <a:srgbClr val="FFFFFF"/>
                </a:solidFill>
                <a:latin typeface="IBM Plex Sans Condensed"/>
              </a:rPr>
              <a:t>Analysis SQL Problem Statement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235536" y="2014090"/>
            <a:ext cx="6558900" cy="141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6"/>
              </a:lnSpc>
            </a:pPr>
            <a:r>
              <a:rPr lang="en-US" sz="2306" spc="-18">
                <a:solidFill>
                  <a:srgbClr val="FFFFFF"/>
                </a:solidFill>
                <a:latin typeface="IBM Plex Sans Bold"/>
              </a:rPr>
              <a:t>10) Find the device ID that is first logged in (based on ̀`start_datetime`) for each player (`P_ID`). Output should contain player ID, device ID, and first login datetime.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2485" y="1588494"/>
            <a:ext cx="9870100" cy="207940"/>
          </a:xfrm>
          <a:custGeom>
            <a:avLst/>
            <a:gdLst/>
            <a:ahLst/>
            <a:cxnLst/>
            <a:rect r="r" b="b" t="t" l="l"/>
            <a:pathLst>
              <a:path h="207940" w="9870100">
                <a:moveTo>
                  <a:pt x="0" y="0"/>
                </a:moveTo>
                <a:lnTo>
                  <a:pt x="9870100" y="0"/>
                </a:lnTo>
                <a:lnTo>
                  <a:pt x="9870100" y="207940"/>
                </a:lnTo>
                <a:lnTo>
                  <a:pt x="0" y="2079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7425" y="677923"/>
            <a:ext cx="2349808" cy="608714"/>
          </a:xfrm>
          <a:custGeom>
            <a:avLst/>
            <a:gdLst/>
            <a:ahLst/>
            <a:cxnLst/>
            <a:rect r="r" b="b" t="t" l="l"/>
            <a:pathLst>
              <a:path h="608714" w="2349808">
                <a:moveTo>
                  <a:pt x="0" y="0"/>
                </a:moveTo>
                <a:lnTo>
                  <a:pt x="2349808" y="0"/>
                </a:lnTo>
                <a:lnTo>
                  <a:pt x="2349808" y="608714"/>
                </a:lnTo>
                <a:lnTo>
                  <a:pt x="0" y="6087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3416" r="0" b="-83416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930278" y="465325"/>
            <a:ext cx="3066888" cy="919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0"/>
              </a:lnSpc>
            </a:pPr>
            <a:r>
              <a:rPr lang="en-US" sz="5407" spc="-43">
                <a:solidFill>
                  <a:srgbClr val="000000"/>
                </a:solidFill>
                <a:latin typeface="IBM Plex Sans Condensed Bold"/>
              </a:rPr>
              <a:t>Content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0278" y="1946148"/>
            <a:ext cx="96898" cy="2548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79"/>
              </a:lnSpc>
            </a:pPr>
            <a:r>
              <a:rPr lang="en-US" sz="2177" spc="-17">
                <a:solidFill>
                  <a:srgbClr val="FFFFFF"/>
                </a:solidFill>
                <a:latin typeface="IBM Plex Sans Condensed"/>
              </a:rPr>
              <a:t>• • • • • •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9192" y="1948167"/>
            <a:ext cx="3926072" cy="2126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9"/>
              </a:lnSpc>
            </a:pPr>
            <a:r>
              <a:rPr lang="en-US" sz="2177" spc="-10">
                <a:solidFill>
                  <a:srgbClr val="FFFFFF"/>
                </a:solidFill>
                <a:latin typeface="IBM Plex Sans"/>
              </a:rPr>
              <a:t>About the Project</a:t>
            </a:r>
          </a:p>
          <a:p>
            <a:pPr algn="l">
              <a:lnSpc>
                <a:spcPts val="3379"/>
              </a:lnSpc>
            </a:pPr>
            <a:r>
              <a:rPr lang="en-US" sz="2177" spc="-15">
                <a:solidFill>
                  <a:srgbClr val="FFFFFF"/>
                </a:solidFill>
                <a:latin typeface="IBM Plex Sans"/>
              </a:rPr>
              <a:t>Dataset Description</a:t>
            </a:r>
          </a:p>
          <a:p>
            <a:pPr algn="l">
              <a:lnSpc>
                <a:spcPts val="3379"/>
              </a:lnSpc>
            </a:pPr>
            <a:r>
              <a:rPr lang="en-US" sz="2177" spc="-13">
                <a:solidFill>
                  <a:srgbClr val="FFFFFF"/>
                </a:solidFill>
                <a:latin typeface="IBM Plex Sans"/>
              </a:rPr>
              <a:t>Import the Data</a:t>
            </a:r>
          </a:p>
          <a:p>
            <a:pPr algn="l">
              <a:lnSpc>
                <a:spcPts val="3379"/>
              </a:lnSpc>
            </a:pPr>
            <a:r>
              <a:rPr lang="en-US" sz="2177" spc="-10">
                <a:solidFill>
                  <a:srgbClr val="FFFFFF"/>
                </a:solidFill>
                <a:latin typeface="IBM Plex Sans"/>
              </a:rPr>
              <a:t>Prepare and Modify the Data Analysis SQL Problem Statement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59192" y="4122487"/>
            <a:ext cx="1436903" cy="381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1"/>
              </a:lnSpc>
            </a:pPr>
            <a:r>
              <a:rPr lang="en-US" sz="2179" spc="-13">
                <a:solidFill>
                  <a:srgbClr val="FFFFFF"/>
                </a:solidFill>
                <a:latin typeface="IBM Plex Sans"/>
              </a:rPr>
              <a:t>What I learn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222" r="0" b="-12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6225" y="1504950"/>
            <a:ext cx="5486400" cy="4991100"/>
          </a:xfrm>
          <a:custGeom>
            <a:avLst/>
            <a:gdLst/>
            <a:ahLst/>
            <a:cxnLst/>
            <a:rect r="r" b="b" t="t" l="l"/>
            <a:pathLst>
              <a:path h="4991100" w="5486400">
                <a:moveTo>
                  <a:pt x="0" y="0"/>
                </a:moveTo>
                <a:lnTo>
                  <a:pt x="5486400" y="0"/>
                </a:lnTo>
                <a:lnTo>
                  <a:pt x="5486400" y="4991100"/>
                </a:lnTo>
                <a:lnTo>
                  <a:pt x="0" y="4991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15928" y="232823"/>
            <a:ext cx="10146325" cy="82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65"/>
              </a:lnSpc>
            </a:pPr>
            <a:r>
              <a:rPr lang="en-US" sz="4832" spc="-38">
                <a:solidFill>
                  <a:srgbClr val="FFFFFF"/>
                </a:solidFill>
                <a:latin typeface="IBM Plex Sans Condensed"/>
              </a:rPr>
              <a:t>Analysis SQL Problem Statement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96000" y="2280790"/>
            <a:ext cx="5214280" cy="1945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77"/>
              </a:lnSpc>
            </a:pPr>
            <a:r>
              <a:rPr lang="en-US" sz="1802" spc="-14">
                <a:solidFill>
                  <a:srgbClr val="FFFFFF"/>
                </a:solidFill>
                <a:latin typeface="IBM Plex Sans Bold"/>
              </a:rPr>
              <a:t>11) For each player and date, determine how many `kill_counts` were played by the player so far.</a:t>
            </a:r>
          </a:p>
          <a:p>
            <a:pPr algn="l">
              <a:lnSpc>
                <a:spcPts val="2177"/>
              </a:lnSpc>
            </a:pPr>
            <a:r>
              <a:rPr lang="en-US" sz="1802" spc="-14">
                <a:solidFill>
                  <a:srgbClr val="FFFFFF"/>
                </a:solidFill>
                <a:latin typeface="IBM Plex Sans Bold"/>
              </a:rPr>
              <a:t>a) Using window functions</a:t>
            </a:r>
          </a:p>
          <a:p>
            <a:pPr algn="l">
              <a:lnSpc>
                <a:spcPts val="2177"/>
              </a:lnSpc>
            </a:pPr>
            <a:r>
              <a:rPr lang="en-US" sz="1802" spc="-14">
                <a:solidFill>
                  <a:srgbClr val="FFFFFF"/>
                </a:solidFill>
                <a:latin typeface="IBM Plex Sans Bold"/>
              </a:rPr>
              <a:t>b) Without window functions</a:t>
            </a:r>
          </a:p>
          <a:p>
            <a:pPr algn="r">
              <a:lnSpc>
                <a:spcPts val="1187"/>
              </a:lnSpc>
            </a:pPr>
          </a:p>
          <a:p>
            <a:pPr algn="l">
              <a:lnSpc>
                <a:spcPts val="4506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222" r="0" b="-12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9575" y="1733550"/>
            <a:ext cx="5353050" cy="4705350"/>
          </a:xfrm>
          <a:custGeom>
            <a:avLst/>
            <a:gdLst/>
            <a:ahLst/>
            <a:cxnLst/>
            <a:rect r="r" b="b" t="t" l="l"/>
            <a:pathLst>
              <a:path h="4705350" w="5353050">
                <a:moveTo>
                  <a:pt x="0" y="0"/>
                </a:moveTo>
                <a:lnTo>
                  <a:pt x="5353050" y="0"/>
                </a:lnTo>
                <a:lnTo>
                  <a:pt x="5353050" y="4705350"/>
                </a:lnTo>
                <a:lnTo>
                  <a:pt x="0" y="4705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85800" y="600075"/>
            <a:ext cx="8930145" cy="82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65"/>
              </a:lnSpc>
              <a:spcBef>
                <a:spcPct val="0"/>
              </a:spcBef>
            </a:pPr>
            <a:r>
              <a:rPr lang="en-US" sz="4832" spc="-38" strike="noStrike" u="none">
                <a:solidFill>
                  <a:srgbClr val="FFFFFF"/>
                </a:solidFill>
                <a:latin typeface="IBM Plex Sans Condensed"/>
              </a:rPr>
              <a:t>Analysis SQL Problem Statement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182306" y="2095500"/>
            <a:ext cx="5323894" cy="1635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4"/>
              </a:lnSpc>
            </a:pPr>
            <a:r>
              <a:rPr lang="en-US" sz="2702" spc="-21">
                <a:solidFill>
                  <a:srgbClr val="FFFFFF"/>
                </a:solidFill>
                <a:latin typeface="IBM Plex Sans Bold"/>
              </a:rPr>
              <a:t>12) Find the cumulative sum of stages crossed over `start_datetime` for each `P_ID`, excluding t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222" r="0" b="-12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3500" y="1685925"/>
            <a:ext cx="3143250" cy="4991100"/>
          </a:xfrm>
          <a:custGeom>
            <a:avLst/>
            <a:gdLst/>
            <a:ahLst/>
            <a:cxnLst/>
            <a:rect r="r" b="b" t="t" l="l"/>
            <a:pathLst>
              <a:path h="4991100" w="3143250">
                <a:moveTo>
                  <a:pt x="0" y="0"/>
                </a:moveTo>
                <a:lnTo>
                  <a:pt x="3143250" y="0"/>
                </a:lnTo>
                <a:lnTo>
                  <a:pt x="3143250" y="4991100"/>
                </a:lnTo>
                <a:lnTo>
                  <a:pt x="0" y="4991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30278" y="573224"/>
            <a:ext cx="9782804" cy="82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65"/>
              </a:lnSpc>
              <a:spcBef>
                <a:spcPct val="0"/>
              </a:spcBef>
            </a:pPr>
            <a:r>
              <a:rPr lang="en-US" sz="4832" spc="-38" strike="noStrike" u="none">
                <a:solidFill>
                  <a:srgbClr val="FFFFFF"/>
                </a:solidFill>
                <a:latin typeface="IBM Plex Sans Condensed"/>
              </a:rPr>
              <a:t>Analysis SQL Problem Statement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552244" y="1995040"/>
            <a:ext cx="5953956" cy="1825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3012" spc="-24">
                <a:solidFill>
                  <a:srgbClr val="FFFFFF"/>
                </a:solidFill>
                <a:latin typeface="IBM Plex Sans Bold"/>
              </a:rPr>
              <a:t>13) Extract the top 3 highest sums of scores for each `Dev_ID` and the corresponding `P_ID`.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222" r="0" b="-12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9675" y="1600200"/>
            <a:ext cx="3390900" cy="5000625"/>
          </a:xfrm>
          <a:custGeom>
            <a:avLst/>
            <a:gdLst/>
            <a:ahLst/>
            <a:cxnLst/>
            <a:rect r="r" b="b" t="t" l="l"/>
            <a:pathLst>
              <a:path h="5000625" w="3390900">
                <a:moveTo>
                  <a:pt x="0" y="0"/>
                </a:moveTo>
                <a:lnTo>
                  <a:pt x="3390900" y="0"/>
                </a:lnTo>
                <a:lnTo>
                  <a:pt x="3390900" y="5000625"/>
                </a:lnTo>
                <a:lnTo>
                  <a:pt x="0" y="5000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30278" y="477974"/>
            <a:ext cx="10035873" cy="82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65"/>
              </a:lnSpc>
              <a:spcBef>
                <a:spcPct val="0"/>
              </a:spcBef>
            </a:pPr>
            <a:r>
              <a:rPr lang="en-US" sz="4832" spc="-38" strike="noStrike" u="none">
                <a:solidFill>
                  <a:srgbClr val="FFFFFF"/>
                </a:solidFill>
                <a:latin typeface="IBM Plex Sans Condensed"/>
              </a:rPr>
              <a:t>Analysis SQL Problem Statement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91973" y="1937890"/>
            <a:ext cx="5980126" cy="3258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80"/>
              </a:lnSpc>
            </a:pPr>
            <a:r>
              <a:rPr lang="en-US" sz="3294" spc="-26">
                <a:solidFill>
                  <a:srgbClr val="FFFFFF"/>
                </a:solidFill>
                <a:latin typeface="IBM Plex Sans Bold"/>
              </a:rPr>
              <a:t>14) Find players who scored more than 50% of the average score, scored by the sum of scores for each `P_ID`.</a:t>
            </a:r>
          </a:p>
          <a:p>
            <a:pPr algn="r">
              <a:lnSpc>
                <a:spcPts val="6975"/>
              </a:lnSpc>
            </a:pPr>
          </a:p>
          <a:p>
            <a:pPr algn="l">
              <a:lnSpc>
                <a:spcPts val="1657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222" r="0" b="-12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0525" y="1571625"/>
            <a:ext cx="5238750" cy="5000625"/>
          </a:xfrm>
          <a:custGeom>
            <a:avLst/>
            <a:gdLst/>
            <a:ahLst/>
            <a:cxnLst/>
            <a:rect r="r" b="b" t="t" l="l"/>
            <a:pathLst>
              <a:path h="5000625" w="5238750">
                <a:moveTo>
                  <a:pt x="0" y="0"/>
                </a:moveTo>
                <a:lnTo>
                  <a:pt x="5238750" y="0"/>
                </a:lnTo>
                <a:lnTo>
                  <a:pt x="5238750" y="5000625"/>
                </a:lnTo>
                <a:lnTo>
                  <a:pt x="0" y="5000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0525" y="401774"/>
            <a:ext cx="9768345" cy="82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65"/>
              </a:lnSpc>
              <a:spcBef>
                <a:spcPct val="0"/>
              </a:spcBef>
            </a:pPr>
            <a:r>
              <a:rPr lang="en-US" sz="4832" spc="-38" strike="noStrike" u="none">
                <a:solidFill>
                  <a:srgbClr val="FFFFFF"/>
                </a:solidFill>
                <a:latin typeface="IBM Plex Sans Condensed"/>
              </a:rPr>
              <a:t>Analysis SQL Problem Statement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862323" y="2014090"/>
            <a:ext cx="5643877" cy="3976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0"/>
              </a:lnSpc>
            </a:pPr>
            <a:r>
              <a:rPr lang="en-US" sz="2806" spc="-22">
                <a:solidFill>
                  <a:srgbClr val="FFFFFF"/>
                </a:solidFill>
                <a:latin typeface="IBM Plex Sans Bold"/>
              </a:rPr>
              <a:t>15) Create a stored procedure to find the top ̀`n` `headshots_count` based on each `Dev_ID`and rank them in increasing order using `Row_Number`. Display the difficulty as well.</a:t>
            </a:r>
          </a:p>
          <a:p>
            <a:pPr algn="r">
              <a:lnSpc>
                <a:spcPts val="2551"/>
              </a:lnSpc>
            </a:pPr>
          </a:p>
          <a:p>
            <a:pPr algn="l">
              <a:lnSpc>
                <a:spcPts val="7016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222" r="0" b="-12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1575" y="1647825"/>
            <a:ext cx="3219450" cy="4991100"/>
          </a:xfrm>
          <a:custGeom>
            <a:avLst/>
            <a:gdLst/>
            <a:ahLst/>
            <a:cxnLst/>
            <a:rect r="r" b="b" t="t" l="l"/>
            <a:pathLst>
              <a:path h="4991100" w="3219450">
                <a:moveTo>
                  <a:pt x="0" y="0"/>
                </a:moveTo>
                <a:lnTo>
                  <a:pt x="3219450" y="0"/>
                </a:lnTo>
                <a:lnTo>
                  <a:pt x="3219450" y="4991100"/>
                </a:lnTo>
                <a:lnTo>
                  <a:pt x="0" y="4991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30278" y="573224"/>
            <a:ext cx="9711195" cy="82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65"/>
              </a:lnSpc>
            </a:pPr>
            <a:r>
              <a:rPr lang="en-US" sz="4832" spc="-38">
                <a:solidFill>
                  <a:srgbClr val="FFFFFF"/>
                </a:solidFill>
                <a:latin typeface="IBM Plex Sans Condensed"/>
              </a:rPr>
              <a:t>Analysis SQL Problem Statement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785876" y="2667477"/>
            <a:ext cx="5294943" cy="1523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52"/>
              </a:lnSpc>
            </a:pPr>
            <a:r>
              <a:rPr lang="en-US" sz="3354" spc="-26">
                <a:solidFill>
                  <a:srgbClr val="FFFFFF"/>
                </a:solidFill>
                <a:latin typeface="IBM Plex Sans Bold"/>
              </a:rPr>
              <a:t>16) Create a function to return sum of Score for a given player_id.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222" r="0" b="-12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86940" y="5300348"/>
            <a:ext cx="7515225" cy="9525"/>
          </a:xfrm>
          <a:custGeom>
            <a:avLst/>
            <a:gdLst/>
            <a:ahLst/>
            <a:cxnLst/>
            <a:rect r="r" b="b" t="t" l="l"/>
            <a:pathLst>
              <a:path h="9525" w="7515225">
                <a:moveTo>
                  <a:pt x="0" y="0"/>
                </a:moveTo>
                <a:lnTo>
                  <a:pt x="7515225" y="0"/>
                </a:lnTo>
                <a:lnTo>
                  <a:pt x="7515225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30278" y="573224"/>
            <a:ext cx="2707681" cy="764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5"/>
              </a:lnSpc>
            </a:pPr>
            <a:r>
              <a:rPr lang="en-US" sz="4432" spc="-35">
                <a:solidFill>
                  <a:srgbClr val="000000"/>
                </a:solidFill>
                <a:latin typeface="IBM Plex Sans Condensed"/>
              </a:rPr>
              <a:t>What I learn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87428" y="1802359"/>
            <a:ext cx="80124" cy="2578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52"/>
              </a:lnSpc>
            </a:pPr>
            <a:r>
              <a:rPr lang="en-US" sz="1802" spc="-14">
                <a:solidFill>
                  <a:srgbClr val="FFFFFF"/>
                </a:solidFill>
                <a:latin typeface="IBM Plex Sans Condensed"/>
              </a:rPr>
              <a:t>• • • • • • • •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16342" y="1813560"/>
            <a:ext cx="3518459" cy="2643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3"/>
              </a:lnSpc>
            </a:pPr>
            <a:r>
              <a:rPr lang="en-US" sz="1902" spc="-15">
                <a:solidFill>
                  <a:srgbClr val="FFFFFF"/>
                </a:solidFill>
                <a:latin typeface="IBM Plex Sans"/>
              </a:rPr>
              <a:t>SQL Joins</a:t>
            </a:r>
          </a:p>
          <a:p>
            <a:pPr algn="just">
              <a:lnSpc>
                <a:spcPts val="2693"/>
              </a:lnSpc>
            </a:pPr>
            <a:r>
              <a:rPr lang="en-US" sz="1902" spc="-15">
                <a:solidFill>
                  <a:srgbClr val="FFFFFF"/>
                </a:solidFill>
                <a:latin typeface="IBM Plex Sans"/>
              </a:rPr>
              <a:t>SQL GROUP BY and HAVING Clause A Nested Query</a:t>
            </a:r>
          </a:p>
          <a:p>
            <a:pPr algn="l">
              <a:lnSpc>
                <a:spcPts val="2693"/>
              </a:lnSpc>
            </a:pPr>
            <a:r>
              <a:rPr lang="en-US" sz="1902" spc="-15">
                <a:solidFill>
                  <a:srgbClr val="FFFFFF"/>
                </a:solidFill>
                <a:latin typeface="IBM Plex Sans"/>
              </a:rPr>
              <a:t>COALESCE and CAST Function</a:t>
            </a:r>
          </a:p>
          <a:p>
            <a:pPr algn="l">
              <a:lnSpc>
                <a:spcPts val="2693"/>
              </a:lnSpc>
            </a:pPr>
            <a:r>
              <a:rPr lang="en-US" sz="1902" spc="-15">
                <a:solidFill>
                  <a:srgbClr val="FFFFFF"/>
                </a:solidFill>
                <a:latin typeface="IBM Plex Sans"/>
              </a:rPr>
              <a:t>Row Number and Rank Function Minimum and Top Function</a:t>
            </a:r>
          </a:p>
          <a:p>
            <a:pPr algn="l">
              <a:lnSpc>
                <a:spcPts val="2693"/>
              </a:lnSpc>
            </a:pPr>
            <a:r>
              <a:rPr lang="en-US" sz="1902" spc="-15">
                <a:solidFill>
                  <a:srgbClr val="FFFFFF"/>
                </a:solidFill>
                <a:latin typeface="IBM Plex Sans"/>
              </a:rPr>
              <a:t>SQL Declare Variable OFFSET-FETCH clause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71700" y="685800"/>
            <a:ext cx="7104220" cy="1170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5"/>
              </a:lnSpc>
            </a:pPr>
            <a:r>
              <a:rPr lang="en-US" sz="6803" spc="-54">
                <a:solidFill>
                  <a:srgbClr val="272121"/>
                </a:solidFill>
                <a:latin typeface="IBM Plex Sans Condensed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6917" y="3105150"/>
            <a:ext cx="4143375" cy="2686050"/>
          </a:xfrm>
          <a:custGeom>
            <a:avLst/>
            <a:gdLst/>
            <a:ahLst/>
            <a:cxnLst/>
            <a:rect r="r" b="b" t="t" l="l"/>
            <a:pathLst>
              <a:path h="2686050" w="4143375">
                <a:moveTo>
                  <a:pt x="0" y="0"/>
                </a:moveTo>
                <a:lnTo>
                  <a:pt x="4143375" y="0"/>
                </a:lnTo>
                <a:lnTo>
                  <a:pt x="4143375" y="2686050"/>
                </a:lnTo>
                <a:lnTo>
                  <a:pt x="0" y="2686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591367" y="2943225"/>
            <a:ext cx="4657725" cy="3248025"/>
          </a:xfrm>
          <a:custGeom>
            <a:avLst/>
            <a:gdLst/>
            <a:ahLst/>
            <a:cxnLst/>
            <a:rect r="r" b="b" t="t" l="l"/>
            <a:pathLst>
              <a:path h="3248025" w="4657725">
                <a:moveTo>
                  <a:pt x="0" y="0"/>
                </a:moveTo>
                <a:lnTo>
                  <a:pt x="4657725" y="0"/>
                </a:lnTo>
                <a:lnTo>
                  <a:pt x="4657725" y="3248025"/>
                </a:lnTo>
                <a:lnTo>
                  <a:pt x="0" y="32480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30278" y="373199"/>
            <a:ext cx="3889267" cy="2009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86"/>
              </a:lnSpc>
            </a:pPr>
            <a:r>
              <a:rPr lang="en-US" sz="4432" spc="-35">
                <a:solidFill>
                  <a:srgbClr val="FFDE59"/>
                </a:solidFill>
                <a:latin typeface="IBM Plex Sans Condensed"/>
              </a:rPr>
              <a:t>About the Project</a:t>
            </a:r>
          </a:p>
          <a:p>
            <a:pPr algn="l">
              <a:lnSpc>
                <a:spcPts val="6949"/>
              </a:lnSpc>
            </a:pPr>
            <a:r>
              <a:rPr lang="en-US" sz="2779" spc="-22">
                <a:solidFill>
                  <a:srgbClr val="FFDE59"/>
                </a:solidFill>
                <a:latin typeface="IBM Plex Sans Condensed"/>
              </a:rPr>
              <a:t>•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11526" y="1936366"/>
            <a:ext cx="9937223" cy="473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1"/>
              </a:lnSpc>
            </a:pPr>
            <a:r>
              <a:rPr lang="en-US" sz="2779" spc="-22">
                <a:solidFill>
                  <a:srgbClr val="FFFFFF"/>
                </a:solidFill>
                <a:latin typeface="IBM Plex Sans"/>
              </a:rPr>
              <a:t>In this internship, I was working with a dataset related to a game.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11526" y="2327824"/>
            <a:ext cx="5015998" cy="4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777" spc="-13">
                <a:solidFill>
                  <a:srgbClr val="FFFFFF"/>
                </a:solidFill>
                <a:latin typeface="IBM Plex Sans"/>
              </a:rPr>
              <a:t>The dataset includes two tables: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55118" y="3107112"/>
            <a:ext cx="2825391" cy="415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3"/>
              </a:lnSpc>
            </a:pPr>
            <a:r>
              <a:rPr lang="en-US" sz="2402" spc="-19">
                <a:solidFill>
                  <a:srgbClr val="FFDE59"/>
                </a:solidFill>
                <a:latin typeface="IBM Plex Sans Bold"/>
              </a:rPr>
              <a:t>Player Details Table: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86550" y="2949626"/>
            <a:ext cx="2684726" cy="415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3"/>
              </a:lnSpc>
            </a:pPr>
            <a:r>
              <a:rPr lang="en-US" sz="2402" spc="-19">
                <a:solidFill>
                  <a:srgbClr val="FFDE59"/>
                </a:solidFill>
                <a:latin typeface="IBM Plex Sans Bold"/>
              </a:rPr>
              <a:t>Level Details Table: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55118" y="3519659"/>
            <a:ext cx="80124" cy="1910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62"/>
              </a:lnSpc>
            </a:pPr>
            <a:r>
              <a:rPr lang="en-US" sz="1802" spc="-14">
                <a:solidFill>
                  <a:srgbClr val="FFFFFF"/>
                </a:solidFill>
                <a:latin typeface="IBM Plex Sans Condensed"/>
              </a:rPr>
              <a:t>• • • • •</a:t>
            </a:r>
          </a:p>
          <a:p>
            <a:pPr algn="just">
              <a:lnSpc>
                <a:spcPts val="946"/>
              </a:lnSpc>
            </a:pPr>
          </a:p>
          <a:p>
            <a:pPr algn="l">
              <a:lnSpc>
                <a:spcPts val="4506"/>
              </a:lnSpc>
            </a:pPr>
            <a:r>
              <a:rPr lang="en-US" sz="1802" spc="-14">
                <a:solidFill>
                  <a:srgbClr val="FFFFFF"/>
                </a:solidFill>
                <a:latin typeface="IBM Plex Sans Condensed"/>
              </a:rPr>
              <a:t>•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86550" y="3362173"/>
            <a:ext cx="80124" cy="2740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62"/>
              </a:lnSpc>
            </a:pPr>
            <a:r>
              <a:rPr lang="en-US" sz="1802" spc="-14">
                <a:solidFill>
                  <a:srgbClr val="FFFFFF"/>
                </a:solidFill>
                <a:latin typeface="IBM Plex Sans Condensed"/>
              </a:rPr>
              <a:t>• • • • • • • •</a:t>
            </a:r>
          </a:p>
          <a:p>
            <a:pPr algn="just">
              <a:lnSpc>
                <a:spcPts val="2162"/>
              </a:lnSpc>
            </a:pPr>
          </a:p>
          <a:p>
            <a:pPr algn="l">
              <a:lnSpc>
                <a:spcPts val="2162"/>
              </a:lnSpc>
            </a:pPr>
            <a:r>
              <a:rPr lang="en-US" sz="1802" spc="-14">
                <a:solidFill>
                  <a:srgbClr val="FFFFFF"/>
                </a:solidFill>
                <a:latin typeface="IBM Plex Sans Condensed"/>
              </a:rPr>
              <a:t>•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98399" y="3521326"/>
            <a:ext cx="3576609" cy="2193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59"/>
              </a:lnSpc>
            </a:pPr>
            <a:r>
              <a:rPr lang="en-US" sz="1802" spc="-14">
                <a:solidFill>
                  <a:srgbClr val="FFFFFF"/>
                </a:solidFill>
                <a:latin typeface="IBM Plex Sans"/>
              </a:rPr>
              <a:t>`P_ID`: Player ID</a:t>
            </a:r>
          </a:p>
          <a:p>
            <a:pPr algn="l">
              <a:lnSpc>
                <a:spcPts val="2159"/>
              </a:lnSpc>
            </a:pPr>
            <a:r>
              <a:rPr lang="en-US" sz="1802" spc="-14">
                <a:solidFill>
                  <a:srgbClr val="FFFFFF"/>
                </a:solidFill>
                <a:latin typeface="IBM Plex Sans"/>
              </a:rPr>
              <a:t>`PName`: Player Name</a:t>
            </a:r>
          </a:p>
          <a:p>
            <a:pPr algn="l">
              <a:lnSpc>
                <a:spcPts val="2159"/>
              </a:lnSpc>
            </a:pPr>
            <a:r>
              <a:rPr lang="en-US" sz="1802" spc="-14">
                <a:solidFill>
                  <a:srgbClr val="FFFFFF"/>
                </a:solidFill>
                <a:latin typeface="IBM Plex Sans"/>
              </a:rPr>
              <a:t>`L1_status`: Level 1 Status `L2_status`: Level 2 Status `L1_code`: System generated Level 1 Code</a:t>
            </a:r>
          </a:p>
          <a:p>
            <a:pPr algn="just">
              <a:lnSpc>
                <a:spcPts val="2159"/>
              </a:lnSpc>
            </a:pPr>
            <a:r>
              <a:rPr lang="en-US" sz="1802" spc="-14">
                <a:solidFill>
                  <a:srgbClr val="FFFFFF"/>
                </a:solidFill>
                <a:latin typeface="IBM Plex Sans"/>
              </a:rPr>
              <a:t>`L2_code`: System generated Level 2 Code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972681" y="3363849"/>
            <a:ext cx="3870465" cy="2746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2"/>
              </a:lnSpc>
            </a:pPr>
            <a:r>
              <a:rPr lang="en-US" sz="1802" spc="-14">
                <a:solidFill>
                  <a:srgbClr val="FFFFFF"/>
                </a:solidFill>
                <a:latin typeface="IBM Plex Sans"/>
              </a:rPr>
              <a:t>`P_ID`: Player ID</a:t>
            </a:r>
          </a:p>
          <a:p>
            <a:pPr algn="l">
              <a:lnSpc>
                <a:spcPts val="2162"/>
              </a:lnSpc>
            </a:pPr>
            <a:r>
              <a:rPr lang="en-US" sz="1802" spc="-14">
                <a:solidFill>
                  <a:srgbClr val="FFFFFF"/>
                </a:solidFill>
                <a:latin typeface="IBM Plex Sans"/>
              </a:rPr>
              <a:t>`Dev_ID`: Device ID</a:t>
            </a:r>
          </a:p>
          <a:p>
            <a:pPr algn="l">
              <a:lnSpc>
                <a:spcPts val="2162"/>
              </a:lnSpc>
            </a:pPr>
            <a:r>
              <a:rPr lang="en-US" sz="1802" spc="-14">
                <a:solidFill>
                  <a:srgbClr val="FFFFFF"/>
                </a:solidFill>
                <a:latin typeface="IBM Plex Sans"/>
              </a:rPr>
              <a:t>`start_time`: Start Time `stages_crossed`: Stages Crossed `level`: Game Level</a:t>
            </a:r>
          </a:p>
          <a:p>
            <a:pPr algn="l">
              <a:lnSpc>
                <a:spcPts val="2162"/>
              </a:lnSpc>
            </a:pPr>
            <a:r>
              <a:rPr lang="en-US" sz="1802" spc="-14">
                <a:solidFill>
                  <a:srgbClr val="FFFFFF"/>
                </a:solidFill>
                <a:latin typeface="IBM Plex Sans"/>
              </a:rPr>
              <a:t>`difficulty`: Difficulty Level</a:t>
            </a:r>
          </a:p>
          <a:p>
            <a:pPr algn="l">
              <a:lnSpc>
                <a:spcPts val="2162"/>
              </a:lnSpc>
            </a:pPr>
            <a:r>
              <a:rPr lang="en-US" sz="1802" spc="-14">
                <a:solidFill>
                  <a:srgbClr val="FFFFFF"/>
                </a:solidFill>
                <a:latin typeface="IBM Plex Sans"/>
              </a:rPr>
              <a:t>`kill_count`: Kill Count `headshots_count`: Headshots Count `score`: Player Score</a:t>
            </a:r>
          </a:p>
          <a:p>
            <a:pPr algn="l">
              <a:lnSpc>
                <a:spcPts val="2162"/>
              </a:lnSpc>
            </a:pPr>
            <a:r>
              <a:rPr lang="en-US" sz="1802" spc="-14">
                <a:solidFill>
                  <a:srgbClr val="FFFFFF"/>
                </a:solidFill>
                <a:latin typeface="IBM Plex Sans"/>
              </a:rPr>
              <a:t>`lives_earned`: Extra Lives Earned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5800" y="714279"/>
            <a:ext cx="5745051" cy="1611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4"/>
              </a:lnSpc>
            </a:pPr>
            <a:r>
              <a:rPr lang="en-US" sz="4432" spc="-35">
                <a:solidFill>
                  <a:srgbClr val="000000"/>
                </a:solidFill>
                <a:latin typeface="IBM Plex Sans Condensed Bold"/>
              </a:rPr>
              <a:t>Dataset Description</a:t>
            </a:r>
          </a:p>
          <a:p>
            <a:pPr algn="l">
              <a:lnSpc>
                <a:spcPts val="6568"/>
              </a:lnSpc>
            </a:pPr>
            <a:r>
              <a:rPr lang="en-US" sz="2627" spc="-21">
                <a:solidFill>
                  <a:srgbClr val="000000"/>
                </a:solidFill>
                <a:latin typeface="IBM Plex Sans Condensed Bold"/>
              </a:rPr>
              <a:t>•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82992" y="1916297"/>
            <a:ext cx="8999306" cy="4055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3"/>
              </a:lnSpc>
            </a:pPr>
            <a:r>
              <a:rPr lang="en-US" sz="2627" spc="-21">
                <a:solidFill>
                  <a:srgbClr val="FFFFFF"/>
                </a:solidFill>
                <a:latin typeface="IBM Plex Sans"/>
              </a:rPr>
              <a:t>Players play a game divided into 3-levels (L0,L1 and L2)</a:t>
            </a:r>
          </a:p>
          <a:p>
            <a:pPr algn="l">
              <a:lnSpc>
                <a:spcPts val="3216"/>
              </a:lnSpc>
            </a:pPr>
            <a:r>
              <a:rPr lang="en-US" sz="2629" spc="-21">
                <a:solidFill>
                  <a:srgbClr val="FFFFFF"/>
                </a:solidFill>
                <a:latin typeface="IBM Plex Sans Condensed"/>
              </a:rPr>
              <a:t>•</a:t>
            </a:r>
          </a:p>
          <a:p>
            <a:pPr algn="l">
              <a:lnSpc>
                <a:spcPts val="3216"/>
              </a:lnSpc>
            </a:pPr>
            <a:r>
              <a:rPr lang="en-US" sz="2629" spc="-21">
                <a:solidFill>
                  <a:srgbClr val="FFFFFF"/>
                </a:solidFill>
                <a:latin typeface="IBM Plex Sans Condensed"/>
              </a:rPr>
              <a:t>•</a:t>
            </a:r>
          </a:p>
          <a:p>
            <a:pPr algn="l">
              <a:lnSpc>
                <a:spcPts val="3213"/>
              </a:lnSpc>
            </a:pPr>
            <a:r>
              <a:rPr lang="en-US" sz="2627" spc="-21">
                <a:solidFill>
                  <a:srgbClr val="FFFFFF"/>
                </a:solidFill>
                <a:latin typeface="IBM Plex Sans"/>
              </a:rPr>
              <a:t>•Each level has multiple stages at each difficulty level.</a:t>
            </a:r>
          </a:p>
          <a:p>
            <a:pPr algn="l">
              <a:lnSpc>
                <a:spcPts val="3213"/>
              </a:lnSpc>
            </a:pPr>
            <a:r>
              <a:rPr lang="en-US" sz="2627" spc="-21">
                <a:solidFill>
                  <a:srgbClr val="FFFFFF"/>
                </a:solidFill>
                <a:latin typeface="IBM Plex Sans"/>
              </a:rPr>
              <a:t>•A player can only play L1 using its system generated L1_code.</a:t>
            </a:r>
          </a:p>
          <a:p>
            <a:pPr algn="l">
              <a:lnSpc>
                <a:spcPts val="2861"/>
              </a:lnSpc>
            </a:pPr>
            <a:r>
              <a:rPr lang="en-US" sz="2627" spc="-21">
                <a:solidFill>
                  <a:srgbClr val="FFFFFF"/>
                </a:solidFill>
                <a:latin typeface="IBM Plex Sans"/>
              </a:rPr>
              <a:t>•Only players who have played Level1 can possibly play Level2 </a:t>
            </a:r>
          </a:p>
          <a:p>
            <a:pPr algn="l">
              <a:lnSpc>
                <a:spcPts val="3589"/>
              </a:lnSpc>
            </a:pPr>
            <a:r>
              <a:rPr lang="en-US" sz="2629" spc="-21">
                <a:solidFill>
                  <a:srgbClr val="FFFFFF"/>
                </a:solidFill>
                <a:latin typeface="IBM Plex Sans"/>
              </a:rPr>
              <a:t>using its system generated L2_code.</a:t>
            </a:r>
          </a:p>
          <a:p>
            <a:pPr algn="l">
              <a:lnSpc>
                <a:spcPts val="2722"/>
              </a:lnSpc>
            </a:pPr>
            <a:r>
              <a:rPr lang="en-US" sz="2627" spc="-21">
                <a:solidFill>
                  <a:srgbClr val="FFFFFF"/>
                </a:solidFill>
                <a:latin typeface="IBM Plex Sans"/>
              </a:rPr>
              <a:t>•By default, a player can play L0.</a:t>
            </a:r>
          </a:p>
          <a:p>
            <a:pPr algn="l">
              <a:lnSpc>
                <a:spcPts val="3589"/>
              </a:lnSpc>
            </a:pPr>
            <a:r>
              <a:rPr lang="en-US" sz="2627" spc="-21">
                <a:solidFill>
                  <a:srgbClr val="FFFFFF"/>
                </a:solidFill>
                <a:latin typeface="IBM Plex Sans"/>
              </a:rPr>
              <a:t>•Each player can login to the game using a Dev_ID.</a:t>
            </a:r>
          </a:p>
          <a:p>
            <a:pPr algn="l">
              <a:lnSpc>
                <a:spcPts val="2871"/>
              </a:lnSpc>
            </a:pPr>
            <a:r>
              <a:rPr lang="en-US" sz="2627" spc="-21">
                <a:solidFill>
                  <a:srgbClr val="FFFFFF"/>
                </a:solidFill>
                <a:latin typeface="IBM Plex Sans"/>
              </a:rPr>
              <a:t>•Players can earn extra lives at each stage in a level.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11526" y="2316309"/>
            <a:ext cx="10012956" cy="8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9"/>
              </a:lnSpc>
            </a:pPr>
            <a:r>
              <a:rPr lang="en-US" sz="2629" spc="-21">
                <a:solidFill>
                  <a:srgbClr val="FFFFFF"/>
                </a:solidFill>
                <a:latin typeface="IBM Plex Sans"/>
              </a:rPr>
              <a:t>Each level has 3 difficulty levels (Low, Medium, High)</a:t>
            </a:r>
          </a:p>
          <a:p>
            <a:pPr algn="l">
              <a:lnSpc>
                <a:spcPts val="3229"/>
              </a:lnSpc>
            </a:pPr>
            <a:r>
              <a:rPr lang="en-US" sz="2629" spc="-21">
                <a:solidFill>
                  <a:srgbClr val="FFFFFF"/>
                </a:solidFill>
                <a:latin typeface="IBM Plex Sans"/>
              </a:rPr>
              <a:t>At each level, players must kill the opponents using guns/physical fight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22" t="0" r="-1422" b="-284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30278" y="516074"/>
            <a:ext cx="4610338" cy="1558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0"/>
              </a:lnSpc>
            </a:pPr>
            <a:r>
              <a:rPr lang="en-US" sz="4432" spc="-35">
                <a:solidFill>
                  <a:srgbClr val="000000"/>
                </a:solidFill>
                <a:latin typeface="IBM Plex Sans Condensed Bold"/>
              </a:rPr>
              <a:t>Import the Data</a:t>
            </a:r>
          </a:p>
          <a:p>
            <a:pPr algn="l">
              <a:lnSpc>
                <a:spcPts val="6943"/>
              </a:lnSpc>
            </a:pPr>
            <a:r>
              <a:rPr lang="en-US" sz="2777" spc="-22">
                <a:solidFill>
                  <a:srgbClr val="000000"/>
                </a:solidFill>
                <a:latin typeface="IBM Plex Sans Condensed Bold"/>
              </a:rPr>
              <a:t>•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60783" y="1639481"/>
            <a:ext cx="2583485" cy="4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777" spc="-19">
                <a:solidFill>
                  <a:srgbClr val="FFFFFF"/>
                </a:solidFill>
                <a:latin typeface="IBM Plex Sans"/>
              </a:rPr>
              <a:t>Create Database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268469" y="1625794"/>
            <a:ext cx="2801760" cy="500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777" spc="-16">
                <a:solidFill>
                  <a:srgbClr val="FFFFFF"/>
                </a:solidFill>
                <a:latin typeface="IBM Plex Sans"/>
              </a:rPr>
              <a:t>•Import as flat file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47700" y="2876550"/>
            <a:ext cx="3829050" cy="2876550"/>
          </a:xfrm>
          <a:custGeom>
            <a:avLst/>
            <a:gdLst/>
            <a:ahLst/>
            <a:cxnLst/>
            <a:rect r="r" b="b" t="t" l="l"/>
            <a:pathLst>
              <a:path h="2876550" w="3829050">
                <a:moveTo>
                  <a:pt x="0" y="0"/>
                </a:moveTo>
                <a:lnTo>
                  <a:pt x="3829050" y="0"/>
                </a:lnTo>
                <a:lnTo>
                  <a:pt x="3829050" y="2876550"/>
                </a:lnTo>
                <a:lnTo>
                  <a:pt x="0" y="28765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848350" y="2486025"/>
            <a:ext cx="5181600" cy="3676650"/>
          </a:xfrm>
          <a:custGeom>
            <a:avLst/>
            <a:gdLst/>
            <a:ahLst/>
            <a:cxnLst/>
            <a:rect r="r" b="b" t="t" l="l"/>
            <a:pathLst>
              <a:path h="3676650" w="5181600">
                <a:moveTo>
                  <a:pt x="0" y="0"/>
                </a:moveTo>
                <a:lnTo>
                  <a:pt x="5181600" y="0"/>
                </a:lnTo>
                <a:lnTo>
                  <a:pt x="5181600" y="3676650"/>
                </a:lnTo>
                <a:lnTo>
                  <a:pt x="0" y="36766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68422" y="898360"/>
            <a:ext cx="5181600" cy="5353050"/>
          </a:xfrm>
          <a:custGeom>
            <a:avLst/>
            <a:gdLst/>
            <a:ahLst/>
            <a:cxnLst/>
            <a:rect r="r" b="b" t="t" l="l"/>
            <a:pathLst>
              <a:path h="5353050" w="5181600">
                <a:moveTo>
                  <a:pt x="0" y="0"/>
                </a:moveTo>
                <a:lnTo>
                  <a:pt x="5181600" y="0"/>
                </a:lnTo>
                <a:lnTo>
                  <a:pt x="5181600" y="5353050"/>
                </a:lnTo>
                <a:lnTo>
                  <a:pt x="0" y="5353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313933" y="755485"/>
            <a:ext cx="4629388" cy="1558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0"/>
              </a:lnSpc>
            </a:pPr>
            <a:r>
              <a:rPr lang="en-US" sz="4432" spc="-35">
                <a:solidFill>
                  <a:srgbClr val="000000"/>
                </a:solidFill>
                <a:latin typeface="IBM Plex Sans Condensed Bold"/>
              </a:rPr>
              <a:t>Import the Data</a:t>
            </a:r>
          </a:p>
          <a:p>
            <a:pPr algn="l">
              <a:lnSpc>
                <a:spcPts val="6943"/>
              </a:lnSpc>
            </a:pPr>
            <a:r>
              <a:rPr lang="en-US" sz="2777" spc="-22">
                <a:solidFill>
                  <a:srgbClr val="000000"/>
                </a:solidFill>
                <a:latin typeface="IBM Plex Sans Condensed Bold"/>
              </a:rPr>
              <a:t>•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819925" y="1539325"/>
            <a:ext cx="3617404" cy="596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1"/>
              </a:lnSpc>
            </a:pPr>
            <a:r>
              <a:rPr lang="en-US" sz="3529" spc="-28">
                <a:solidFill>
                  <a:srgbClr val="FFFFFF"/>
                </a:solidFill>
                <a:latin typeface="IBM Plex Sans Bold"/>
              </a:rPr>
              <a:t>Browse the File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8200" y="1562100"/>
            <a:ext cx="4657725" cy="1885950"/>
          </a:xfrm>
          <a:custGeom>
            <a:avLst/>
            <a:gdLst/>
            <a:ahLst/>
            <a:cxnLst/>
            <a:rect r="r" b="b" t="t" l="l"/>
            <a:pathLst>
              <a:path h="1885950" w="4657725">
                <a:moveTo>
                  <a:pt x="0" y="0"/>
                </a:moveTo>
                <a:lnTo>
                  <a:pt x="4657725" y="0"/>
                </a:lnTo>
                <a:lnTo>
                  <a:pt x="4657725" y="1885950"/>
                </a:lnTo>
                <a:lnTo>
                  <a:pt x="0" y="18859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34125" y="1524000"/>
            <a:ext cx="4810125" cy="2371725"/>
          </a:xfrm>
          <a:custGeom>
            <a:avLst/>
            <a:gdLst/>
            <a:ahLst/>
            <a:cxnLst/>
            <a:rect r="r" b="b" t="t" l="l"/>
            <a:pathLst>
              <a:path h="2371725" w="4810125">
                <a:moveTo>
                  <a:pt x="0" y="0"/>
                </a:moveTo>
                <a:lnTo>
                  <a:pt x="4810125" y="0"/>
                </a:lnTo>
                <a:lnTo>
                  <a:pt x="4810125" y="2371725"/>
                </a:lnTo>
                <a:lnTo>
                  <a:pt x="0" y="23717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85800" y="274511"/>
            <a:ext cx="8734539" cy="754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5"/>
              </a:lnSpc>
            </a:pPr>
            <a:r>
              <a:rPr lang="en-US" sz="4432" spc="-35">
                <a:solidFill>
                  <a:srgbClr val="000000"/>
                </a:solidFill>
                <a:latin typeface="IBM Plex Sans Condensed Bold"/>
              </a:rPr>
              <a:t>Prepare and Modify the Data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38200" y="4094093"/>
            <a:ext cx="4243511" cy="1649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802" spc="-14">
                <a:solidFill>
                  <a:srgbClr val="FFFFFF"/>
                </a:solidFill>
                <a:latin typeface="IBM Plex Sans"/>
              </a:rPr>
              <a:t>TASKS:</a:t>
            </a:r>
          </a:p>
          <a:p>
            <a:pPr algn="l">
              <a:lnSpc>
                <a:spcPts val="2179"/>
              </a:lnSpc>
            </a:pPr>
            <a:r>
              <a:rPr lang="en-US" sz="1802">
                <a:solidFill>
                  <a:srgbClr val="FFFFFF"/>
                </a:solidFill>
                <a:latin typeface="IBM Plex Sans"/>
              </a:rPr>
              <a:t>1.Delete Column1</a:t>
            </a:r>
          </a:p>
          <a:p>
            <a:pPr algn="l">
              <a:lnSpc>
                <a:spcPts val="2179"/>
              </a:lnSpc>
            </a:pPr>
            <a:r>
              <a:rPr lang="en-US" sz="1802" spc="-14">
                <a:solidFill>
                  <a:srgbClr val="FFFFFF"/>
                </a:solidFill>
                <a:latin typeface="IBM Plex Sans"/>
              </a:rPr>
              <a:t>2.Change Datatype for L1_Status and </a:t>
            </a:r>
          </a:p>
          <a:p>
            <a:pPr algn="l">
              <a:lnSpc>
                <a:spcPts val="2179"/>
              </a:lnSpc>
            </a:pPr>
            <a:r>
              <a:rPr lang="en-US" sz="1802" spc="-14">
                <a:solidFill>
                  <a:srgbClr val="FFFFFF"/>
                </a:solidFill>
                <a:latin typeface="IBM Plex Sans"/>
              </a:rPr>
              <a:t>L1_Status to varchar(30)</a:t>
            </a:r>
          </a:p>
          <a:p>
            <a:pPr algn="l">
              <a:lnSpc>
                <a:spcPts val="2179"/>
              </a:lnSpc>
            </a:pPr>
            <a:r>
              <a:rPr lang="en-US" sz="1802" spc="-14">
                <a:solidFill>
                  <a:srgbClr val="FFFFFF"/>
                </a:solidFill>
                <a:latin typeface="IBM Plex Sans"/>
              </a:rPr>
              <a:t>3.Change Datatype for P_ID to int primary </a:t>
            </a:r>
          </a:p>
          <a:p>
            <a:pPr algn="l">
              <a:lnSpc>
                <a:spcPts val="2179"/>
              </a:lnSpc>
            </a:pPr>
            <a:r>
              <a:rPr lang="en-US" sz="1802" spc="-14">
                <a:solidFill>
                  <a:srgbClr val="FFFFFF"/>
                </a:solidFill>
                <a:latin typeface="IBM Plex Sans"/>
              </a:rPr>
              <a:t>key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09766" y="4094093"/>
            <a:ext cx="4335590" cy="2746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2"/>
              </a:lnSpc>
            </a:pPr>
            <a:r>
              <a:rPr lang="en-US" sz="1802" spc="-14">
                <a:solidFill>
                  <a:srgbClr val="FFFFFF"/>
                </a:solidFill>
                <a:latin typeface="IBM Plex Sans"/>
              </a:rPr>
              <a:t>Tasks:</a:t>
            </a:r>
          </a:p>
          <a:p>
            <a:pPr algn="l">
              <a:lnSpc>
                <a:spcPts val="2162"/>
              </a:lnSpc>
            </a:pPr>
            <a:r>
              <a:rPr lang="en-US" sz="1802" spc="-1">
                <a:solidFill>
                  <a:srgbClr val="FFFFFF"/>
                </a:solidFill>
                <a:latin typeface="IBM Plex Sans"/>
              </a:rPr>
              <a:t>1.Delete Column1</a:t>
            </a:r>
          </a:p>
          <a:p>
            <a:pPr algn="r">
              <a:lnSpc>
                <a:spcPts val="2162"/>
              </a:lnSpc>
            </a:pPr>
            <a:r>
              <a:rPr lang="en-US" sz="1802" spc="-14">
                <a:solidFill>
                  <a:srgbClr val="FFFFFF"/>
                </a:solidFill>
                <a:latin typeface="IBM Plex Sans"/>
              </a:rPr>
              <a:t>2.Change Column name for TimeStamp to Start_datetime and datatype to datetime</a:t>
            </a:r>
          </a:p>
          <a:p>
            <a:pPr algn="l">
              <a:lnSpc>
                <a:spcPts val="2162"/>
              </a:lnSpc>
            </a:pPr>
            <a:r>
              <a:rPr lang="en-US" sz="1802" spc="-14">
                <a:solidFill>
                  <a:srgbClr val="FFFFFF"/>
                </a:solidFill>
                <a:latin typeface="IBM Plex Sans"/>
              </a:rPr>
              <a:t>3.Change Datatype for P_ID, Dev_ID, and </a:t>
            </a:r>
          </a:p>
          <a:p>
            <a:pPr algn="l">
              <a:lnSpc>
                <a:spcPts val="2162"/>
              </a:lnSpc>
            </a:pPr>
            <a:r>
              <a:rPr lang="en-US" sz="1802" spc="-14">
                <a:solidFill>
                  <a:srgbClr val="FFFFFF"/>
                </a:solidFill>
                <a:latin typeface="IBM Plex Sans"/>
              </a:rPr>
              <a:t>Start_datatime to primary key</a:t>
            </a:r>
          </a:p>
          <a:p>
            <a:pPr algn="l">
              <a:lnSpc>
                <a:spcPts val="2162"/>
              </a:lnSpc>
            </a:pPr>
            <a:r>
              <a:rPr lang="en-US" sz="1802" spc="-14">
                <a:solidFill>
                  <a:srgbClr val="FFFFFF"/>
                </a:solidFill>
                <a:latin typeface="IBM Plex Sans"/>
              </a:rPr>
              <a:t>4.Change Datatype for Dev_ID to </a:t>
            </a:r>
          </a:p>
          <a:p>
            <a:pPr algn="l">
              <a:lnSpc>
                <a:spcPts val="2162"/>
              </a:lnSpc>
            </a:pPr>
            <a:r>
              <a:rPr lang="en-US" sz="1802" spc="-7">
                <a:solidFill>
                  <a:srgbClr val="FFFFFF"/>
                </a:solidFill>
                <a:latin typeface="IBM Plex Sans"/>
              </a:rPr>
              <a:t>varchar(10)</a:t>
            </a:r>
          </a:p>
          <a:p>
            <a:pPr algn="l">
              <a:lnSpc>
                <a:spcPts val="2162"/>
              </a:lnSpc>
            </a:pPr>
            <a:r>
              <a:rPr lang="en-US" sz="1802" spc="-14">
                <a:solidFill>
                  <a:srgbClr val="FFFFFF"/>
                </a:solidFill>
                <a:latin typeface="IBM Plex Sans"/>
              </a:rPr>
              <a:t>5.Change Datatype for Difficulty to </a:t>
            </a:r>
          </a:p>
          <a:p>
            <a:pPr algn="l">
              <a:lnSpc>
                <a:spcPts val="2162"/>
              </a:lnSpc>
            </a:pPr>
            <a:r>
              <a:rPr lang="en-US" sz="1802" spc="-7">
                <a:solidFill>
                  <a:srgbClr val="FFFFFF"/>
                </a:solidFill>
                <a:latin typeface="IBM Plex Sans"/>
              </a:rPr>
              <a:t>varchar(15)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28650" y="1676400"/>
            <a:ext cx="5543550" cy="4905375"/>
          </a:xfrm>
          <a:custGeom>
            <a:avLst/>
            <a:gdLst/>
            <a:ahLst/>
            <a:cxnLst/>
            <a:rect r="r" b="b" t="t" l="l"/>
            <a:pathLst>
              <a:path h="4905375" w="5543550">
                <a:moveTo>
                  <a:pt x="0" y="0"/>
                </a:moveTo>
                <a:lnTo>
                  <a:pt x="5543550" y="0"/>
                </a:lnTo>
                <a:lnTo>
                  <a:pt x="5543550" y="4905375"/>
                </a:lnTo>
                <a:lnTo>
                  <a:pt x="0" y="49053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86575" y="2638425"/>
            <a:ext cx="4819650" cy="2533650"/>
          </a:xfrm>
          <a:custGeom>
            <a:avLst/>
            <a:gdLst/>
            <a:ahLst/>
            <a:cxnLst/>
            <a:rect r="r" b="b" t="t" l="l"/>
            <a:pathLst>
              <a:path h="2533650" w="4819650">
                <a:moveTo>
                  <a:pt x="0" y="0"/>
                </a:moveTo>
                <a:lnTo>
                  <a:pt x="4819650" y="0"/>
                </a:lnTo>
                <a:lnTo>
                  <a:pt x="4819650" y="2533650"/>
                </a:lnTo>
                <a:lnTo>
                  <a:pt x="0" y="25336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30278" y="573224"/>
            <a:ext cx="9431677" cy="783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78"/>
              </a:lnSpc>
            </a:pPr>
            <a:r>
              <a:rPr lang="en-US" sz="4627" spc="-37">
                <a:solidFill>
                  <a:srgbClr val="000000"/>
                </a:solidFill>
                <a:latin typeface="IBM Plex Sans Condensed Bold"/>
              </a:rPr>
              <a:t>Modify the Data in Drop down menu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81775" y="2305050"/>
            <a:ext cx="4772025" cy="1695450"/>
          </a:xfrm>
          <a:custGeom>
            <a:avLst/>
            <a:gdLst/>
            <a:ahLst/>
            <a:cxnLst/>
            <a:rect r="r" b="b" t="t" l="l"/>
            <a:pathLst>
              <a:path h="1695450" w="4772025">
                <a:moveTo>
                  <a:pt x="0" y="0"/>
                </a:moveTo>
                <a:lnTo>
                  <a:pt x="4772025" y="0"/>
                </a:lnTo>
                <a:lnTo>
                  <a:pt x="4772025" y="1695450"/>
                </a:lnTo>
                <a:lnTo>
                  <a:pt x="0" y="16954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9200" y="2095500"/>
            <a:ext cx="4495800" cy="3276600"/>
          </a:xfrm>
          <a:custGeom>
            <a:avLst/>
            <a:gdLst/>
            <a:ahLst/>
            <a:cxnLst/>
            <a:rect r="r" b="b" t="t" l="l"/>
            <a:pathLst>
              <a:path h="3276600" w="4495800">
                <a:moveTo>
                  <a:pt x="0" y="0"/>
                </a:moveTo>
                <a:lnTo>
                  <a:pt x="4495800" y="0"/>
                </a:lnTo>
                <a:lnTo>
                  <a:pt x="4495800" y="3276600"/>
                </a:lnTo>
                <a:lnTo>
                  <a:pt x="0" y="3276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30278" y="573224"/>
            <a:ext cx="8849630" cy="754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5"/>
              </a:lnSpc>
            </a:pPr>
            <a:r>
              <a:rPr lang="en-US" sz="4432" spc="-35">
                <a:solidFill>
                  <a:srgbClr val="000000"/>
                </a:solidFill>
                <a:latin typeface="IBM Plex Sans Condensed Bold"/>
              </a:rPr>
              <a:t>Modify the Data in SQL Queries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DAGDEfHppwU</dc:identifier>
  <dcterms:modified xsi:type="dcterms:W3CDTF">2011-08-01T06:04:30Z</dcterms:modified>
  <cp:revision>1</cp:revision>
  <dc:title>1713615702918.pdf</dc:title>
</cp:coreProperties>
</file>